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orah bittencourt" initials="db" lastIdx="2" clrIdx="0">
    <p:extLst>
      <p:ext uri="{19B8F6BF-5375-455C-9EA6-DF929625EA0E}">
        <p15:presenceInfo xmlns:p15="http://schemas.microsoft.com/office/powerpoint/2012/main" userId="S-1-5-21-3806487150-3661709576-3693638718-1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609D-0ECF-478E-B75F-318601158304}" type="datetimeFigureOut">
              <a:rPr lang="pt-BR" smtClean="0"/>
              <a:pPr/>
              <a:t>13/04/2022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507-2D76-4C8D-93CA-600653BFC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2800" b="1" dirty="0"/>
              <a:t>PERGUNTAS FREQUENTES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424847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pt-BR" sz="3800" b="1" dirty="0">
                <a:solidFill>
                  <a:schemeClr val="tx1"/>
                </a:solidFill>
              </a:rPr>
              <a:t>1 – Como são fixados os valores das taxas de </a:t>
            </a:r>
            <a:r>
              <a:rPr lang="pt-BR" sz="3800" b="1" dirty="0" err="1">
                <a:solidFill>
                  <a:schemeClr val="tx1"/>
                </a:solidFill>
              </a:rPr>
              <a:t>ARTs</a:t>
            </a:r>
            <a:r>
              <a:rPr lang="pt-BR" sz="3800" b="1" dirty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pt-BR" sz="3800" dirty="0">
                <a:solidFill>
                  <a:schemeClr val="tx1"/>
                </a:solidFill>
              </a:rPr>
              <a:t>R - </a:t>
            </a:r>
            <a:r>
              <a:rPr lang="pt-BR" sz="3800" i="1" dirty="0">
                <a:solidFill>
                  <a:schemeClr val="tx1"/>
                </a:solidFill>
              </a:rPr>
              <a:t>Os valores das </a:t>
            </a:r>
            <a:r>
              <a:rPr lang="pt-BR" sz="3800" i="1" dirty="0" err="1">
                <a:solidFill>
                  <a:schemeClr val="tx1"/>
                </a:solidFill>
              </a:rPr>
              <a:t>ARTs</a:t>
            </a:r>
            <a:r>
              <a:rPr lang="pt-BR" sz="3800" i="1" dirty="0">
                <a:solidFill>
                  <a:schemeClr val="tx1"/>
                </a:solidFill>
              </a:rPr>
              <a:t>  são aplicados por meio de Resolução do CFMV e tem validade para todos os </a:t>
            </a:r>
            <a:r>
              <a:rPr lang="pt-BR" sz="3800" i="1" dirty="0" err="1">
                <a:solidFill>
                  <a:schemeClr val="tx1"/>
                </a:solidFill>
              </a:rPr>
              <a:t>CRMVs</a:t>
            </a:r>
            <a:r>
              <a:rPr lang="pt-BR" sz="3800" i="1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pt-BR" sz="3800" i="1" dirty="0">
              <a:solidFill>
                <a:schemeClr val="tx1"/>
              </a:solidFill>
            </a:endParaRPr>
          </a:p>
          <a:p>
            <a:pPr algn="l"/>
            <a:r>
              <a:rPr lang="pt-BR" sz="3800" b="1" dirty="0">
                <a:solidFill>
                  <a:schemeClr val="tx1"/>
                </a:solidFill>
              </a:rPr>
              <a:t>2 – De quem é a responsabilidade de cadastrar a ART?</a:t>
            </a:r>
          </a:p>
          <a:p>
            <a:pPr algn="l"/>
            <a:r>
              <a:rPr lang="pt-BR" sz="3800" dirty="0">
                <a:solidFill>
                  <a:schemeClr val="tx1"/>
                </a:solidFill>
              </a:rPr>
              <a:t>R - </a:t>
            </a:r>
            <a:r>
              <a:rPr lang="pt-BR" sz="3800" i="1" dirty="0">
                <a:solidFill>
                  <a:schemeClr val="tx1"/>
                </a:solidFill>
              </a:rPr>
              <a:t>O preenchimento da ART é de responsabilidade do profissional. Ele responde por todas as informações nela contidas. (</a:t>
            </a:r>
            <a:r>
              <a:rPr lang="pt-BR" sz="3800" i="1" dirty="0" err="1">
                <a:solidFill>
                  <a:schemeClr val="tx1"/>
                </a:solidFill>
              </a:rPr>
              <a:t>Res</a:t>
            </a:r>
            <a:r>
              <a:rPr lang="pt-BR" sz="3800" i="1" dirty="0">
                <a:solidFill>
                  <a:schemeClr val="tx1"/>
                </a:solidFill>
              </a:rPr>
              <a:t> CFMV  683/01) </a:t>
            </a:r>
          </a:p>
          <a:p>
            <a:pPr algn="l"/>
            <a:endParaRPr lang="pt-BR" sz="3800" i="1" dirty="0">
              <a:solidFill>
                <a:schemeClr val="tx1"/>
              </a:solidFill>
            </a:endParaRPr>
          </a:p>
          <a:p>
            <a:pPr algn="l"/>
            <a:r>
              <a:rPr lang="pt-BR" sz="3800" b="1" dirty="0">
                <a:solidFill>
                  <a:schemeClr val="tx1"/>
                </a:solidFill>
              </a:rPr>
              <a:t>3 - De quem é o responsável pelo pagamento da taxa de  ART?</a:t>
            </a:r>
          </a:p>
          <a:p>
            <a:pPr algn="l"/>
            <a:r>
              <a:rPr lang="pt-BR" sz="3800" dirty="0">
                <a:solidFill>
                  <a:schemeClr val="tx1"/>
                </a:solidFill>
              </a:rPr>
              <a:t>R -</a:t>
            </a:r>
            <a:r>
              <a:rPr lang="pt-BR" sz="3800" i="1" dirty="0">
                <a:solidFill>
                  <a:schemeClr val="tx1"/>
                </a:solidFill>
              </a:rPr>
              <a:t> Cabe à Pessoa Jurídica empregadora a responsabilidade pelo pagamento da taxa de ART.</a:t>
            </a:r>
          </a:p>
          <a:p>
            <a:pPr algn="l"/>
            <a:endParaRPr lang="pt-BR" sz="3800" i="1" dirty="0">
              <a:solidFill>
                <a:schemeClr val="tx1"/>
              </a:solidFill>
            </a:endParaRPr>
          </a:p>
          <a:p>
            <a:pPr algn="l"/>
            <a:r>
              <a:rPr lang="pt-BR" sz="3800" b="1" i="1" dirty="0">
                <a:solidFill>
                  <a:schemeClr val="tx1"/>
                </a:solidFill>
              </a:rPr>
              <a:t>4 – </a:t>
            </a:r>
            <a:r>
              <a:rPr lang="pt-BR" sz="3800" b="1" dirty="0">
                <a:solidFill>
                  <a:schemeClr val="tx1"/>
                </a:solidFill>
              </a:rPr>
              <a:t>Quando é considerado “Renovação”  ou  “ Cadastro de nova RT”?</a:t>
            </a:r>
          </a:p>
          <a:p>
            <a:pPr algn="l"/>
            <a:r>
              <a:rPr lang="pt-BR" sz="3800" dirty="0">
                <a:solidFill>
                  <a:schemeClr val="tx1"/>
                </a:solidFill>
              </a:rPr>
              <a:t>R </a:t>
            </a:r>
            <a:r>
              <a:rPr lang="pt-BR" sz="3800" i="1" dirty="0">
                <a:solidFill>
                  <a:schemeClr val="tx1"/>
                </a:solidFill>
              </a:rPr>
              <a:t>- O sistema aceita renovar a ART somente se a mesma estiver dentro de seu período de vigência. Se já estiver vencida, deve-se cadastrar uma nova ART.</a:t>
            </a: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i="1" dirty="0">
              <a:solidFill>
                <a:schemeClr val="tx1"/>
              </a:solidFill>
            </a:endParaRPr>
          </a:p>
          <a:p>
            <a:pPr algn="l"/>
            <a:endParaRPr lang="pt-BR" sz="2000" dirty="0">
              <a:solidFill>
                <a:schemeClr val="tx1"/>
              </a:solidFill>
            </a:endParaRPr>
          </a:p>
          <a:p>
            <a:pPr algn="l"/>
            <a:endParaRPr lang="pt-BR" sz="2000" dirty="0">
              <a:solidFill>
                <a:schemeClr val="tx1"/>
              </a:solidFill>
            </a:endParaRPr>
          </a:p>
          <a:p>
            <a:pPr algn="l"/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7200" dirty="0"/>
              <a:t> </a:t>
            </a:r>
            <a:r>
              <a:rPr lang="pt-BR" sz="7200" b="1" dirty="0"/>
              <a:t>5 – Qual a validade de uma ART? </a:t>
            </a:r>
          </a:p>
          <a:p>
            <a:pPr algn="just">
              <a:buNone/>
            </a:pPr>
            <a:r>
              <a:rPr lang="pt-BR" sz="7200" dirty="0"/>
              <a:t>R</a:t>
            </a:r>
            <a:r>
              <a:rPr lang="pt-BR" sz="7200" i="1" dirty="0"/>
              <a:t>-  As anotações de Responsabilidade Técnica terão validade máxima de 12 (doze) meses, sendo obrigatória a renovação, sob pena de cancelamento automático (Resolução CFMV 683/01).</a:t>
            </a:r>
          </a:p>
          <a:p>
            <a:pPr algn="just">
              <a:buNone/>
            </a:pPr>
            <a:endParaRPr lang="pt-BR" sz="7200" i="1" dirty="0"/>
          </a:p>
          <a:p>
            <a:pPr algn="just">
              <a:buNone/>
            </a:pPr>
            <a:r>
              <a:rPr lang="pt-BR" sz="7200" b="1" dirty="0"/>
              <a:t>6 – Consultórios devem pagar Anotação de RT?</a:t>
            </a:r>
          </a:p>
          <a:p>
            <a:pPr algn="just">
              <a:buNone/>
            </a:pPr>
            <a:r>
              <a:rPr lang="pt-BR" sz="7200" dirty="0"/>
              <a:t>R </a:t>
            </a:r>
            <a:r>
              <a:rPr lang="pt-BR" sz="7200" i="1" dirty="0"/>
              <a:t>– Os consultórios não constituídos sob a forma de pessoa jurídica são dispensados de recolhimento da taxa de ART (Resolução CFMV 683/01)</a:t>
            </a:r>
          </a:p>
          <a:p>
            <a:pPr algn="just">
              <a:buNone/>
            </a:pPr>
            <a:r>
              <a:rPr lang="pt-BR" sz="7200" i="1" dirty="0"/>
              <a:t>       Res. CFMV 1041/13 Art. 42. Os Consultórios Veterinários, quando do registro, obedecerão a numeração sequencial de Pessoa Jurídica e anualmente os Consultórios estarão sujeitos ao pagamento de Certificado de Regularidade.</a:t>
            </a:r>
          </a:p>
          <a:p>
            <a:pPr algn="just">
              <a:buNone/>
            </a:pPr>
            <a:endParaRPr lang="pt-BR" sz="7200" i="1" dirty="0"/>
          </a:p>
          <a:p>
            <a:pPr algn="just">
              <a:buNone/>
            </a:pPr>
            <a:r>
              <a:rPr lang="pt-BR" sz="7200" b="1" dirty="0"/>
              <a:t>7</a:t>
            </a:r>
            <a:r>
              <a:rPr lang="pt-BR" sz="7200" dirty="0"/>
              <a:t> -  </a:t>
            </a:r>
            <a:r>
              <a:rPr lang="pt-BR" sz="7200" b="1" dirty="0"/>
              <a:t>O que preciso para ser Responsável Técnico?</a:t>
            </a:r>
          </a:p>
          <a:p>
            <a:pPr algn="just">
              <a:buNone/>
            </a:pPr>
            <a:r>
              <a:rPr lang="pt-BR" sz="7200" dirty="0"/>
              <a:t>R</a:t>
            </a:r>
            <a:r>
              <a:rPr lang="pt-BR" sz="7200" i="1" dirty="0"/>
              <a:t> - Ter Formação adequada na área;</a:t>
            </a:r>
          </a:p>
          <a:p>
            <a:pPr algn="just">
              <a:buNone/>
            </a:pPr>
            <a:r>
              <a:rPr lang="pt-BR" sz="7200" i="1" dirty="0"/>
              <a:t>      Estar inscrito no CRMV-BA;</a:t>
            </a:r>
          </a:p>
          <a:p>
            <a:pPr algn="just">
              <a:buNone/>
            </a:pPr>
            <a:r>
              <a:rPr lang="pt-BR" sz="7200" i="1" dirty="0"/>
              <a:t>      Ter junto ao CRMV-BA a ART (Anotação de Responsabilidade Técnica);</a:t>
            </a:r>
          </a:p>
          <a:p>
            <a:pPr algn="just">
              <a:buNone/>
            </a:pPr>
            <a:r>
              <a:rPr lang="pt-BR" sz="7200" i="1" dirty="0"/>
              <a:t>      Conhecimento  da atividade na qual está trabalhando e  conhecimento quanto à legislação vigente.</a:t>
            </a:r>
          </a:p>
          <a:p>
            <a:pPr>
              <a:buNone/>
            </a:pPr>
            <a:endParaRPr lang="pt-BR" sz="7200" i="1" dirty="0"/>
          </a:p>
          <a:p>
            <a:pPr>
              <a:buNone/>
            </a:pPr>
            <a:endParaRPr lang="pt-BR" sz="7200" b="1" dirty="0"/>
          </a:p>
          <a:p>
            <a:pPr>
              <a:buNone/>
            </a:pPr>
            <a:endParaRPr lang="pt-BR" sz="7200" b="1" dirty="0"/>
          </a:p>
          <a:p>
            <a:pPr>
              <a:buNone/>
            </a:pPr>
            <a:endParaRPr lang="pt-BR" sz="7200" b="1" dirty="0"/>
          </a:p>
          <a:p>
            <a:pPr>
              <a:buNone/>
            </a:pPr>
            <a:endParaRPr lang="pt-BR" sz="7200" b="1" dirty="0"/>
          </a:p>
          <a:p>
            <a:pPr>
              <a:buNone/>
            </a:pPr>
            <a:endParaRPr lang="pt-BR" sz="7200" b="1" dirty="0"/>
          </a:p>
          <a:p>
            <a:pPr algn="just">
              <a:buNone/>
            </a:pPr>
            <a:r>
              <a:rPr lang="pt-BR" sz="7200" b="1" dirty="0"/>
              <a:t>8 – Distância geográfica</a:t>
            </a:r>
          </a:p>
          <a:p>
            <a:pPr algn="just">
              <a:buNone/>
            </a:pPr>
            <a:r>
              <a:rPr lang="pt-BR" sz="7200" i="1" dirty="0"/>
              <a:t>R - Art. 7º da Resolução CRMV-BA 048/2017- “No tocante a Área Geográfica de atuação não haverá impedimento ou restrições, desde que existam condições adequadas de trabalho e deslocamento sem prejuízos de outras exigências legais. </a:t>
            </a:r>
          </a:p>
          <a:p>
            <a:pPr algn="just">
              <a:buNone/>
            </a:pPr>
            <a:endParaRPr lang="pt-BR" sz="7200" dirty="0"/>
          </a:p>
          <a:p>
            <a:pPr>
              <a:buNone/>
            </a:pPr>
            <a:r>
              <a:rPr lang="pt-BR" sz="7200" b="1" dirty="0"/>
              <a:t>9 – Carga horária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7200" i="1" dirty="0"/>
              <a:t>R - Art. 6º </a:t>
            </a:r>
            <a:r>
              <a:rPr lang="pt-BR" sz="7200" i="1" dirty="0">
                <a:latin typeface="Calibri" panose="020F0502020204030204" pitchFamily="34" charset="0"/>
                <a:cs typeface="Calibri" panose="020F0502020204030204" pitchFamily="34" charset="0"/>
              </a:rPr>
              <a:t>da Resolução CRMV-BA 048/2017- “</a:t>
            </a:r>
            <a:r>
              <a:rPr lang="pt-BR" sz="7200" i="1" dirty="0"/>
              <a:t>No tocante a Carga Horária, a responsabilidade do profissional pela atividade contratada compreenderá a totalidade do período de funcionamento do estabelecimento, independente da carga horária presencial cumprida. Parágrafo único – O horário de permanência do profissional deve ser estabelecido e definido entre contratante e contratado levando-se em consideração a natureza da atividade, o risco à saúde animal e humana, o volume de trabalho do estabelecimento”.</a:t>
            </a:r>
          </a:p>
          <a:p>
            <a:pPr>
              <a:buNone/>
            </a:pPr>
            <a:endParaRPr lang="pt-BR" sz="7200" i="1" dirty="0"/>
          </a:p>
          <a:p>
            <a:pPr>
              <a:buNone/>
            </a:pPr>
            <a:endParaRPr lang="pt-BR" sz="7200" i="1" dirty="0"/>
          </a:p>
          <a:p>
            <a:pPr>
              <a:buNone/>
            </a:pPr>
            <a:r>
              <a:rPr lang="pt-BR" sz="7200" i="1" dirty="0"/>
              <a:t>10 - </a:t>
            </a:r>
          </a:p>
          <a:p>
            <a:pPr>
              <a:buNone/>
            </a:pPr>
            <a:endParaRPr lang="pt-BR" sz="1800" i="1" dirty="0"/>
          </a:p>
          <a:p>
            <a:pPr>
              <a:buNone/>
            </a:pPr>
            <a:endParaRPr lang="pt-BR" sz="1800" i="1" dirty="0"/>
          </a:p>
          <a:p>
            <a:pPr>
              <a:buNone/>
            </a:pPr>
            <a:endParaRPr lang="pt-BR" sz="1800" i="1" dirty="0"/>
          </a:p>
          <a:p>
            <a:pPr>
              <a:buNone/>
            </a:pPr>
            <a:endParaRPr lang="pt-BR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CE4BD4-3D22-4897-B309-25BF351B62E4}"/>
              </a:ext>
            </a:extLst>
          </p:cNvPr>
          <p:cNvSpPr txBox="1"/>
          <p:nvPr/>
        </p:nvSpPr>
        <p:spPr>
          <a:xfrm>
            <a:off x="539552" y="260648"/>
            <a:ext cx="79928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10 – Distância geográfica</a:t>
            </a:r>
          </a:p>
          <a:p>
            <a:endParaRPr lang="pt-BR" b="1" dirty="0"/>
          </a:p>
          <a:p>
            <a:pPr algn="just"/>
            <a:r>
              <a:rPr lang="pt-BR" i="1" dirty="0"/>
              <a:t>R - Art. 7º da Resolução CRMV-BA 048/2017- “No tocante a Área Geográfica de atuação não haverá impedimento ou restrições, desde que existam condições adequadas de trabalho e deslocamento sem prejuízos de outras exigências legais”.</a:t>
            </a:r>
          </a:p>
          <a:p>
            <a:pPr algn="just"/>
            <a:endParaRPr lang="pt-BR" i="1" dirty="0"/>
          </a:p>
          <a:p>
            <a:r>
              <a:rPr lang="pt-BR" b="1" dirty="0"/>
              <a:t>11 – Carga horária</a:t>
            </a:r>
          </a:p>
          <a:p>
            <a:endParaRPr lang="pt-BR" b="1" dirty="0"/>
          </a:p>
          <a:p>
            <a:pPr algn="just"/>
            <a:r>
              <a:rPr lang="pt-BR" i="1" dirty="0"/>
              <a:t>R - Art. 6º da Resolução CRMV-BA 048/2017- “No tocante a Carga Horária, a responsabilidade do profissional pela atividade contratada compreenderá a totalidade do período de funcionamento do estabelecimento, independente da carga horária presencial cumprida.”</a:t>
            </a:r>
          </a:p>
          <a:p>
            <a:pPr algn="just"/>
            <a:endParaRPr lang="pt-BR" i="1" dirty="0"/>
          </a:p>
          <a:p>
            <a:pPr algn="just"/>
            <a:r>
              <a:rPr lang="pt-BR" i="1" dirty="0"/>
              <a:t>Parágrafo único – O horário de permanência do profissional deve ser estabelecido e definido entre contratante e contratado levando-se em consideração a natureza da atividade, o risco à saúde animal e humana, o volume de trabalho do estabelecimento, respeitando sempre o que determina a legislação vigente</a:t>
            </a:r>
          </a:p>
          <a:p>
            <a:pPr algn="just"/>
            <a:endParaRPr lang="pt-BR" i="1" dirty="0"/>
          </a:p>
          <a:p>
            <a:pPr algn="just"/>
            <a:r>
              <a:rPr lang="pt-BR" b="1" dirty="0"/>
              <a:t>12 – Prazo da ART</a:t>
            </a:r>
          </a:p>
          <a:p>
            <a:pPr algn="just"/>
            <a:r>
              <a:rPr lang="pt-BR" dirty="0"/>
              <a:t>R - Art. 10 – O contrato de Responsabilidade Técnica tem um prazo máximo de validade de 12 (doze) meses, cabendo ao Responsável Técnico (RT) a averbação da renovação da Anotação de Responsabilidade Técnica perante o CRMV/BA ou realizar a baixa na ART. </a:t>
            </a:r>
          </a:p>
          <a:p>
            <a:r>
              <a:rPr lang="pt-BR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588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A37ADF9-DEEF-4785-A926-E71AE39B20D4}"/>
              </a:ext>
            </a:extLst>
          </p:cNvPr>
          <p:cNvSpPr txBox="1"/>
          <p:nvPr/>
        </p:nvSpPr>
        <p:spPr>
          <a:xfrm>
            <a:off x="683568" y="692696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13 – Prazo da ART</a:t>
            </a:r>
          </a:p>
          <a:p>
            <a:endParaRPr lang="pt-BR" dirty="0"/>
          </a:p>
          <a:p>
            <a:pPr algn="just"/>
            <a:r>
              <a:rPr lang="pt-BR" i="1" dirty="0"/>
              <a:t>R - Art. 10 da Resolução CRMV-BA 048/2017 – “O contrato de Responsabilidade Técnica tem um prazo máximo de validade de 12 (doze) meses, cabendo ao Responsável Técnico (RT) a averbação da renovação da Anotação de Responsabilidade Técnica perante o CRMV/BA ou informar a baixa na ART. “</a:t>
            </a:r>
          </a:p>
          <a:p>
            <a:pPr algn="just"/>
            <a:endParaRPr lang="pt-BR" i="1" dirty="0"/>
          </a:p>
          <a:p>
            <a:pPr algn="just"/>
            <a:r>
              <a:rPr lang="pt-BR" b="1" dirty="0"/>
              <a:t>14 – Honorários</a:t>
            </a:r>
          </a:p>
          <a:p>
            <a:pPr algn="just"/>
            <a:endParaRPr lang="pt-BR" b="1" dirty="0"/>
          </a:p>
          <a:p>
            <a:pPr algn="just"/>
            <a:r>
              <a:rPr lang="pt-BR" dirty="0"/>
              <a:t>R - Art. 13 </a:t>
            </a:r>
            <a:r>
              <a:rPr lang="pt-BR" i="1" dirty="0"/>
              <a:t>da Resolução CRMV-BA 048/2017</a:t>
            </a:r>
            <a:r>
              <a:rPr lang="pt-BR" dirty="0"/>
              <a:t> – “O honorário é livre para cada profissional, dependendo de sua experiência, atividade e dos serviços prestados.”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15 – Análise da ART</a:t>
            </a:r>
          </a:p>
          <a:p>
            <a:pPr algn="just"/>
            <a:endParaRPr lang="pt-BR" b="1" dirty="0"/>
          </a:p>
          <a:p>
            <a:pPr algn="just"/>
            <a:r>
              <a:rPr lang="pt-BR" i="1" dirty="0"/>
              <a:t>R - Art. 14 da Resolução CRMV-BA 048/2017 – “O CRMV/BA avaliará se o apontado na Anotação de Responsabilidade Técnica permite o fiel desempenho da atividade contratada, levando em consideração as funções outras assumidas pelo mesmo profissional, a compatibilidade de horário e a situação geográfica dos respectivos locais de trabalho com o seu domicílio.” </a:t>
            </a:r>
          </a:p>
        </p:txBody>
      </p:sp>
    </p:spTree>
    <p:extLst>
      <p:ext uri="{BB962C8B-B14F-4D97-AF65-F5344CB8AC3E}">
        <p14:creationId xmlns:p14="http://schemas.microsoft.com/office/powerpoint/2010/main" val="112803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632313-1EB1-4A57-9E4E-E15B578F9557}"/>
              </a:ext>
            </a:extLst>
          </p:cNvPr>
          <p:cNvSpPr txBox="1"/>
          <p:nvPr/>
        </p:nvSpPr>
        <p:spPr>
          <a:xfrm>
            <a:off x="611560" y="476672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16 – A  ART pode ser  Indeferida?</a:t>
            </a:r>
          </a:p>
          <a:p>
            <a:endParaRPr lang="pt-BR" dirty="0"/>
          </a:p>
          <a:p>
            <a:pPr algn="just"/>
            <a:r>
              <a:rPr lang="pt-BR" i="1" dirty="0"/>
              <a:t>R - Art. 15 da Resolução CRMV-BA 048/2017 – “O CRMV/BA poderá indeferir a Anotação de Responsabilidade Técnica  a qualquer tempo se entender que há comprometimento do fiel desempenho e alcance da responsabilidade contratada.”</a:t>
            </a:r>
          </a:p>
          <a:p>
            <a:pPr algn="just"/>
            <a:endParaRPr lang="pt-BR" i="1" dirty="0"/>
          </a:p>
          <a:p>
            <a:pPr algn="just"/>
            <a:r>
              <a:rPr lang="pt-BR" b="1" dirty="0"/>
              <a:t>17 – Suplência</a:t>
            </a:r>
          </a:p>
          <a:p>
            <a:pPr algn="just"/>
            <a:r>
              <a:rPr lang="pt-BR" b="1" i="1" dirty="0"/>
              <a:t>R - </a:t>
            </a:r>
            <a:r>
              <a:rPr lang="pt-BR" i="1" dirty="0"/>
              <a:t>Art. 16 da Resolução CRMV-BA 048/2017 – “Nos casos de afastamento do Responsável Técnico titular, é recomendável que, em conjunto com a empresa, providencie um substituto para o período de afastamento”.</a:t>
            </a:r>
          </a:p>
          <a:p>
            <a:pPr algn="just"/>
            <a:endParaRPr lang="pt-BR" i="1" dirty="0"/>
          </a:p>
          <a:p>
            <a:pPr algn="just"/>
            <a:r>
              <a:rPr lang="pt-BR" i="1" dirty="0"/>
              <a:t>Parágrafo único – O Responsável Técnico substituto deverá preencher os mesmos requisitos do titular e na Anotação de Responsabilidade Técnica será indicada claramente a sua função de substituto do titular.</a:t>
            </a:r>
          </a:p>
          <a:p>
            <a:pPr algn="just"/>
            <a:endParaRPr lang="pt-BR" b="1" i="1" dirty="0"/>
          </a:p>
          <a:p>
            <a:pPr algn="just"/>
            <a:r>
              <a:rPr lang="pt-BR" b="1" dirty="0"/>
              <a:t>18 – Laudo Informativo</a:t>
            </a:r>
          </a:p>
          <a:p>
            <a:pPr algn="just"/>
            <a:r>
              <a:rPr lang="pt-BR" b="1" i="1" dirty="0"/>
              <a:t>R - </a:t>
            </a:r>
            <a:r>
              <a:rPr lang="pt-BR" i="1" dirty="0"/>
              <a:t>Laudo encaminhado ao CRMV/BA, quando o proprietário, ou responsável pela empresa, negar-se a executar a atividade determinada ou colocar obstáculos para o desempenho da sua função.</a:t>
            </a:r>
          </a:p>
          <a:p>
            <a:pPr algn="just"/>
            <a:endParaRPr lang="pt-BR" b="1" i="1" dirty="0"/>
          </a:p>
          <a:p>
            <a:pPr algn="just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92231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D968D1-E8E7-4561-A144-69E6CB0D6CF4}"/>
              </a:ext>
            </a:extLst>
          </p:cNvPr>
          <p:cNvSpPr txBox="1"/>
          <p:nvPr/>
        </p:nvSpPr>
        <p:spPr>
          <a:xfrm>
            <a:off x="179512" y="117693"/>
            <a:ext cx="87489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19 – Posso ser RT de empresa que fiscalizo?</a:t>
            </a:r>
          </a:p>
          <a:p>
            <a:endParaRPr lang="pt-BR" dirty="0"/>
          </a:p>
          <a:p>
            <a:pPr algn="just"/>
            <a:r>
              <a:rPr lang="pt-BR" i="1" dirty="0"/>
              <a:t>R – Não! Art. 4º da Resolução CRMV-BA 048/2017- “É vedado ao Médico Veterinário e ao Zootecnista assumir a Responsabilidade Técnica dos estabelecimentos que estão sujeitos à fiscalização ou inspeção de órgão público no qual exerça cargo, emprego ou função com tais atribuições”.</a:t>
            </a:r>
          </a:p>
          <a:p>
            <a:endParaRPr lang="pt-BR" i="1" dirty="0"/>
          </a:p>
          <a:p>
            <a:r>
              <a:rPr lang="pt-BR" b="1" dirty="0"/>
              <a:t>20 – Certificado de Regularidade</a:t>
            </a:r>
          </a:p>
          <a:p>
            <a:endParaRPr lang="pt-BR" b="1" dirty="0"/>
          </a:p>
          <a:p>
            <a:pPr algn="just"/>
            <a:r>
              <a:rPr lang="pt-BR" b="1" dirty="0"/>
              <a:t>R – </a:t>
            </a:r>
            <a:r>
              <a:rPr lang="pt-BR" i="1" dirty="0"/>
              <a:t>Art. 19 da Resolução CRMV-BA 048/2017 -  “Cabe ao RT providenciar que seja afixado em local visível aos consumidores do estabelecimento o Certificado de Regularidade expedido pelo CRMV/BA e as informações constando seu nome, função, telefone de contato e atividades desenvolvidas pelo estabelecimento”. </a:t>
            </a:r>
          </a:p>
          <a:p>
            <a:pPr algn="just"/>
            <a:endParaRPr lang="pt-BR" b="1" i="1" dirty="0"/>
          </a:p>
          <a:p>
            <a:pPr algn="just"/>
            <a:r>
              <a:rPr lang="pt-BR" b="1" dirty="0"/>
              <a:t>21 – Login, Senha, responsabilidade </a:t>
            </a:r>
            <a:r>
              <a:rPr lang="pt-BR" dirty="0"/>
              <a:t>(</a:t>
            </a:r>
            <a:r>
              <a:rPr lang="pt-BR" i="1" dirty="0"/>
              <a:t>Resolução CFMV 1228 – Art. 1 § 2º)</a:t>
            </a:r>
            <a:endParaRPr lang="pt-BR" b="1" dirty="0"/>
          </a:p>
          <a:p>
            <a:pPr algn="just"/>
            <a:endParaRPr lang="pt-BR" b="1" dirty="0"/>
          </a:p>
          <a:p>
            <a:pPr algn="just"/>
            <a:r>
              <a:rPr lang="pt-BR" b="1" i="1" dirty="0"/>
              <a:t>R – </a:t>
            </a:r>
            <a:r>
              <a:rPr lang="pt-BR" i="1" dirty="0"/>
              <a:t>O acesso será por meio login e senha, gerados automaticamente pelo SISCAD WEB ao solicitante, não sendo de conhecimento do Sistema CFMV/</a:t>
            </a:r>
            <a:r>
              <a:rPr lang="pt-BR" i="1" dirty="0" err="1"/>
              <a:t>CRMV’s</a:t>
            </a:r>
            <a:r>
              <a:rPr lang="pt-BR" i="1" dirty="0"/>
              <a:t>. </a:t>
            </a:r>
          </a:p>
          <a:p>
            <a:pPr algn="just"/>
            <a:endParaRPr lang="pt-BR" i="1" dirty="0"/>
          </a:p>
          <a:p>
            <a:pPr algn="just"/>
            <a:r>
              <a:rPr lang="pt-BR" i="1" dirty="0"/>
              <a:t>A senha é de responsabilidade pessoal </a:t>
            </a:r>
            <a:r>
              <a:rPr lang="pt-BR" i="1"/>
              <a:t>e intransferível!</a:t>
            </a:r>
            <a:endParaRPr lang="pt-BR" i="1" dirty="0"/>
          </a:p>
          <a:p>
            <a:pPr algn="just"/>
            <a:endParaRPr lang="pt-BR" i="1" dirty="0"/>
          </a:p>
          <a:p>
            <a:pPr algn="just"/>
            <a:r>
              <a:rPr lang="pt-BR" i="1" dirty="0"/>
              <a:t>O profissional responderá administrativamente, civil e criminalmente pelas informações prestadas na e-ART, sob pena de revogação da referida ART sem direito a devolução da taxa.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67105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1157</Words>
  <Application>Microsoft Office PowerPoint</Application>
  <PresentationFormat>Apresentação na tela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PERGUNTAS FREQUENTES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PERGUNTAS FREQUENTES</dc:title>
  <dc:creator>deborah</dc:creator>
  <cp:lastModifiedBy>deborah bittencourt</cp:lastModifiedBy>
  <cp:revision>78</cp:revision>
  <dcterms:created xsi:type="dcterms:W3CDTF">2020-01-15T19:10:33Z</dcterms:created>
  <dcterms:modified xsi:type="dcterms:W3CDTF">2022-04-13T17:37:58Z</dcterms:modified>
</cp:coreProperties>
</file>